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274" r:id="rId3"/>
    <p:sldId id="276" r:id="rId4"/>
    <p:sldId id="425" r:id="rId5"/>
    <p:sldId id="426" r:id="rId6"/>
    <p:sldId id="427" r:id="rId7"/>
    <p:sldId id="428" r:id="rId8"/>
    <p:sldId id="429" r:id="rId9"/>
    <p:sldId id="430" r:id="rId10"/>
    <p:sldId id="432" r:id="rId11"/>
    <p:sldId id="434" r:id="rId12"/>
    <p:sldId id="435" r:id="rId13"/>
    <p:sldId id="436" r:id="rId14"/>
    <p:sldId id="466" r:id="rId15"/>
    <p:sldId id="452" r:id="rId16"/>
    <p:sldId id="456" r:id="rId17"/>
    <p:sldId id="438" r:id="rId18"/>
    <p:sldId id="439" r:id="rId19"/>
    <p:sldId id="453" r:id="rId20"/>
    <p:sldId id="457" r:id="rId21"/>
    <p:sldId id="467" r:id="rId22"/>
    <p:sldId id="469" r:id="rId23"/>
    <p:sldId id="470" r:id="rId24"/>
    <p:sldId id="468" r:id="rId25"/>
    <p:sldId id="471" r:id="rId26"/>
    <p:sldId id="475" r:id="rId27"/>
    <p:sldId id="440" r:id="rId28"/>
    <p:sldId id="460" r:id="rId29"/>
    <p:sldId id="481" r:id="rId30"/>
    <p:sldId id="461" r:id="rId31"/>
    <p:sldId id="464" r:id="rId32"/>
    <p:sldId id="462" r:id="rId33"/>
    <p:sldId id="463" r:id="rId34"/>
    <p:sldId id="478" r:id="rId35"/>
    <p:sldId id="480" r:id="rId36"/>
    <p:sldId id="443" r:id="rId37"/>
    <p:sldId id="476" r:id="rId38"/>
    <p:sldId id="485" r:id="rId39"/>
    <p:sldId id="482" r:id="rId40"/>
    <p:sldId id="488" r:id="rId41"/>
    <p:sldId id="490" r:id="rId42"/>
    <p:sldId id="483" r:id="rId43"/>
    <p:sldId id="487" r:id="rId44"/>
    <p:sldId id="486" r:id="rId45"/>
    <p:sldId id="454" r:id="rId46"/>
    <p:sldId id="419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398"/>
    <a:srgbClr val="FBEEDC"/>
    <a:srgbClr val="F0A22E"/>
    <a:srgbClr val="603A14"/>
    <a:srgbClr val="E85C0E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2" d="100"/>
          <a:sy n="72" d="100"/>
        </p:scale>
        <p:origin x="444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7/31/2019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56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23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50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695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2B82C-48FD-44DC-A457-5F32E6FFAD5C}" type="datetime1">
              <a:rPr lang="en-US" smtClean="0"/>
              <a:t>7/31/2019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77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B9C1-B9F8-4695-9F73-FE4044534B4C}" type="datetime1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web-api/overview/web-api-routing-and-actions/attribute-routing-in-web-api-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p.net/web-api/overview/getting-started-with-aspnet-web-api/action-result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ov.com/api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owin.or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web-services-and-cloud/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jpeg"/><Relationship Id="rId15" Type="http://schemas.openxmlformats.org/officeDocument/2006/relationships/image" Target="../media/image52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softwaregroup-bg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87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owin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66413" y="972384"/>
            <a:ext cx="7382341" cy="2000251"/>
          </a:xfrm>
        </p:spPr>
        <p:txBody>
          <a:bodyPr>
            <a:normAutofit/>
          </a:bodyPr>
          <a:lstStyle/>
          <a:p>
            <a:r>
              <a:rPr lang="en-US" dirty="0"/>
              <a:t>ASP.NET Web API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Creating Web Services with C#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8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57773"/>
            <a:ext cx="180473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3.bp.blogspot.com/-mwGxXRGOERs/TcPvmPptwuI/AAAAAAAAAZQ/PuTzBJF5TVc/s200/touch+mobile+phone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804" y="574406"/>
            <a:ext cx="1624965" cy="1462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6182" y="3873682"/>
            <a:ext cx="2133598" cy="2341486"/>
          </a:xfrm>
          <a:prstGeom prst="rect">
            <a:avLst/>
          </a:prstGeom>
        </p:spPr>
      </p:pic>
      <p:pic>
        <p:nvPicPr>
          <p:cNvPr id="1026" name="Picture 2" descr="http://www.clker.com/cliparts/H/Y/i/z/3/e/communication-symbol-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507643"/>
            <a:ext cx="2917467" cy="23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mniupdate.com/_resources/images/products/supported-browser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27" y="5203635"/>
            <a:ext cx="3306647" cy="11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widgetpress.com/img/formentry/features_js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741" y="2802581"/>
            <a:ext cx="1943406" cy="261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589205" y="3752246"/>
            <a:ext cx="203587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Services 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Cloud</a:t>
            </a:r>
          </a:p>
        </p:txBody>
      </p:sp>
      <p:pic>
        <p:nvPicPr>
          <p:cNvPr id="17" name="Picture 2" title="Software University Foundation">
            <a:hlinkClick r:id="rId12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1983" y="1746656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3484" y="4086479"/>
            <a:ext cx="10263928" cy="1568497"/>
          </a:xfrm>
        </p:spPr>
        <p:txBody>
          <a:bodyPr/>
          <a:lstStyle/>
          <a:p>
            <a:r>
              <a:rPr lang="en-US" dirty="0"/>
              <a:t>Creating ASP.NET Web API Project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31084" y="5636344"/>
            <a:ext cx="10568728" cy="719034"/>
          </a:xfrm>
        </p:spPr>
        <p:txBody>
          <a:bodyPr/>
          <a:lstStyle/>
          <a:p>
            <a:r>
              <a:rPr lang="en-US" dirty="0"/>
              <a:t>Default ASP.NET Web API Project Template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914400"/>
            <a:ext cx="3839034" cy="3542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91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Web API Controllers</a:t>
            </a:r>
          </a:p>
        </p:txBody>
      </p:sp>
      <p:pic>
        <p:nvPicPr>
          <p:cNvPr id="6148" name="Picture 4" descr="https://www.drupal.org/files/project-images/rain-drop-hi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12" y="1255879"/>
            <a:ext cx="3581400" cy="35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pixabay.com/static/uploads/photo/2012/04/13/14/09/games-32546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2745505"/>
            <a:ext cx="2817540" cy="27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4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class handles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requests</a:t>
            </a:r>
          </a:p>
          <a:p>
            <a:pPr lvl="1">
              <a:spcAft>
                <a:spcPts val="0"/>
              </a:spcAft>
            </a:pPr>
            <a:r>
              <a:rPr lang="en-US" dirty="0"/>
              <a:t>Web API controllers derive from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ApiController</a:t>
            </a:r>
          </a:p>
          <a:p>
            <a:pPr lvl="1"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by default maps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requests to specific methods called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Controllers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65209"/>
              </p:ext>
            </p:extLst>
          </p:nvPr>
        </p:nvGraphicFramePr>
        <p:xfrm>
          <a:off x="912812" y="3505200"/>
          <a:ext cx="10287000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HTTP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Relative 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Get a list of all posts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GET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noProof="1"/>
                        <a:t>Get()</a:t>
                      </a:r>
                      <a:endParaRPr lang="en-US" sz="2000" b="1" noProof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Get a post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by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GET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/api/posts/id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noProof="1"/>
                        <a:t>Get(int id)</a:t>
                      </a:r>
                      <a:endParaRPr lang="en-US" sz="2000" b="1" noProof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Create a new 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POST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noProof="1"/>
                        <a:t>Post(PostModel value)</a:t>
                      </a:r>
                      <a:endParaRPr lang="en-US" sz="2000" b="1" noProof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Update a 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PUT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/api/posts/id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noProof="1"/>
                        <a:t>Put(int id, PostModel value)</a:t>
                      </a:r>
                      <a:endParaRPr lang="en-US" sz="2000" b="1" noProof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Delete a 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DELETE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/api/posts/id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Delete(int id)</a:t>
                      </a:r>
                      <a:endParaRPr lang="en-US" sz="2000" b="1" noProof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Get a post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by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GET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/api/posts?category=news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noProof="1"/>
                        <a:t>Get(string category)</a:t>
                      </a:r>
                      <a:endParaRPr lang="en-US" sz="2000" b="1" noProof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67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are public methods of a controller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923165"/>
            <a:ext cx="10668000" cy="46018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PostsController : ApiController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[HttpGet]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public IEnumerable&lt;string&gt; GetPosts(</a:t>
            </a:r>
            <a:r>
              <a:rPr lang="bg-BG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new [] { "Hello", "WS&amp;C deadline question.." };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[HttpPost]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public void AddPost(string content)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// Add post to DB..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279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Web request is sent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 controller from route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Controller Responds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Request Processing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811" y="1877129"/>
            <a:ext cx="4648200" cy="395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http://localhost:1337/api/posts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50807" y="3303896"/>
            <a:ext cx="4606203" cy="10618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GET /api/posts HTTP/1.1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Host: localhost:1337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Cache-Control: no-cache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865812" y="1314734"/>
            <a:ext cx="5917479" cy="5036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PostsController : ApiController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public string Get()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"Some data";</a:t>
            </a:r>
            <a:b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public string Edit(Post post)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UsersController : ApiController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50807" y="5257800"/>
            <a:ext cx="4622254" cy="10618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Content-Length: 11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"some data"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8811" y="3244856"/>
            <a:ext cx="685001" cy="447751"/>
          </a:xfrm>
          <a:prstGeom prst="rect">
            <a:avLst/>
          </a:prstGeom>
          <a:solidFill>
            <a:schemeClr val="bg1">
              <a:lumMod val="85000"/>
              <a:lumOff val="15000"/>
              <a:alpha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1903412" y="3244856"/>
            <a:ext cx="849408" cy="447752"/>
          </a:xfrm>
          <a:prstGeom prst="rect">
            <a:avLst/>
          </a:prstGeom>
          <a:solidFill>
            <a:schemeClr val="bg1">
              <a:lumMod val="85000"/>
              <a:lumOff val="15000"/>
              <a:alpha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/>
          <p:nvPr/>
        </p:nvSpPr>
        <p:spPr>
          <a:xfrm>
            <a:off x="7558869" y="1274143"/>
            <a:ext cx="685001" cy="447751"/>
          </a:xfrm>
          <a:prstGeom prst="rect">
            <a:avLst/>
          </a:prstGeom>
          <a:solidFill>
            <a:schemeClr val="bg1">
              <a:lumMod val="85000"/>
              <a:lumOff val="15000"/>
              <a:alpha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6339669" y="1867878"/>
            <a:ext cx="3489342" cy="1256322"/>
          </a:xfrm>
          <a:prstGeom prst="rect">
            <a:avLst/>
          </a:prstGeom>
          <a:solidFill>
            <a:schemeClr val="bg1">
              <a:lumMod val="85000"/>
              <a:lumOff val="15000"/>
              <a:alpha val="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2" name="Straight Connector 21"/>
          <p:cNvCxnSpPr/>
          <p:nvPr/>
        </p:nvCxnSpPr>
        <p:spPr>
          <a:xfrm>
            <a:off x="8092269" y="227299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4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API Controller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67" y="990600"/>
            <a:ext cx="5376296" cy="35339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://1hqwallpaper.mobi/wp-content/uploads/playstation-controller-wallpapers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468539"/>
            <a:ext cx="23907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0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/>
              <a:t> == matching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URI </a:t>
            </a:r>
            <a:r>
              <a:rPr lang="en-US" dirty="0"/>
              <a:t>to a controller + action</a:t>
            </a:r>
          </a:p>
          <a:p>
            <a:r>
              <a:rPr lang="en-US" dirty="0"/>
              <a:t>Web API support the full set of routing capabilities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ASP.NET (MVC)</a:t>
            </a:r>
          </a:p>
          <a:p>
            <a:pPr lvl="1"/>
            <a:r>
              <a:rPr lang="en-US" dirty="0"/>
              <a:t>Route parameters</a:t>
            </a:r>
          </a:p>
          <a:p>
            <a:pPr lvl="1"/>
            <a:r>
              <a:rPr lang="en-US" dirty="0"/>
              <a:t>Constraints (using regular expressions)</a:t>
            </a:r>
          </a:p>
          <a:p>
            <a:pPr lvl="1"/>
            <a:r>
              <a:rPr lang="en-US" dirty="0"/>
              <a:t>Extensible with own conventions</a:t>
            </a:r>
          </a:p>
          <a:p>
            <a:pPr lvl="1"/>
            <a:r>
              <a:rPr lang="en-US" dirty="0">
                <a:hlinkClick r:id="rId3"/>
              </a:rPr>
              <a:t>Attribute routing</a:t>
            </a:r>
            <a:r>
              <a:rPr lang="en-US" dirty="0"/>
              <a:t> is available in version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8" name="Picture 4" descr="http://www.clker.com/cliparts/j/4/f/W/c/B/wood-directional-sign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905" y="3124200"/>
            <a:ext cx="2633524" cy="24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555274">
            <a:off x="9367882" y="3349628"/>
            <a:ext cx="1828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noProof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api/users</a:t>
            </a:r>
          </a:p>
        </p:txBody>
      </p:sp>
      <p:sp>
        <p:nvSpPr>
          <p:cNvPr id="8" name="TextBox 7"/>
          <p:cNvSpPr txBox="1"/>
          <p:nvPr/>
        </p:nvSpPr>
        <p:spPr>
          <a:xfrm rot="384066">
            <a:off x="9048650" y="3894476"/>
            <a:ext cx="2125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api/posts/id</a:t>
            </a:r>
          </a:p>
        </p:txBody>
      </p:sp>
      <p:sp>
        <p:nvSpPr>
          <p:cNvPr id="9" name="TextBox 8"/>
          <p:cNvSpPr txBox="1"/>
          <p:nvPr/>
        </p:nvSpPr>
        <p:spPr>
          <a:xfrm rot="21299189">
            <a:off x="9274207" y="4558328"/>
            <a:ext cx="233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noProof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api/comments</a:t>
            </a:r>
          </a:p>
        </p:txBody>
      </p:sp>
    </p:spTree>
    <p:extLst>
      <p:ext uri="{BB962C8B-B14F-4D97-AF65-F5344CB8AC3E}">
        <p14:creationId xmlns:p14="http://schemas.microsoft.com/office/powerpoint/2010/main" val="3978548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also provides smart conventions by default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Verb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is mapped to an action name </a:t>
            </a:r>
          </a:p>
          <a:p>
            <a:pPr lvl="1"/>
            <a:r>
              <a:rPr lang="en-US" dirty="0"/>
              <a:t>Configurations can be added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WebApiConfig.cs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Route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3633" y="3251123"/>
            <a:ext cx="10089979" cy="1869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config.Routes.MapHtpRoute(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name: "DefaultApi",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routeTemplate: "api/{controller}/{id}",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defaults: new { id = RoutesParameter.Optional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74335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2" y="1151124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Routing can be done through attributes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[RoutePrefix()]</a:t>
            </a:r>
            <a:r>
              <a:rPr lang="en-US" sz="3000" dirty="0"/>
              <a:t> – </a:t>
            </a:r>
            <a:br>
              <a:rPr lang="en-US" sz="3000" dirty="0"/>
            </a:br>
            <a:r>
              <a:rPr lang="en-US" sz="3000" dirty="0"/>
              <a:t>annotates a controller</a:t>
            </a:r>
            <a:br>
              <a:rPr lang="en-US" sz="3000" dirty="0"/>
            </a:br>
            <a:r>
              <a:rPr lang="en-US" sz="3000" dirty="0"/>
              <a:t>route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[Route()]</a:t>
            </a:r>
            <a:r>
              <a:rPr lang="en-US" sz="3000" dirty="0"/>
              <a:t> – annotates</a:t>
            </a:r>
            <a:br>
              <a:rPr lang="en-US" sz="3000" dirty="0"/>
            </a:br>
            <a:r>
              <a:rPr lang="en-US" sz="3000" dirty="0"/>
              <a:t>a route to an action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[HttpGet]</a:t>
            </a:r>
            <a:r>
              <a:rPr lang="en-US" sz="3000" noProof="1"/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[HttpPut]</a:t>
            </a:r>
            <a:r>
              <a:rPr lang="en-US" sz="3000" noProof="1"/>
              <a:t>,</a:t>
            </a:r>
            <a:br>
              <a:rPr lang="en-US" sz="30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[HttpPost]</a:t>
            </a:r>
            <a:r>
              <a:rPr lang="en-US" sz="2800" noProof="1">
                <a:latin typeface="+mj-lt"/>
                <a:cs typeface="Consolas" panose="020B0609020204030204" pitchFamily="49" charset="0"/>
              </a:rPr>
              <a:t>,</a:t>
            </a:r>
            <a:r>
              <a:rPr lang="en-US" sz="3000" noProof="1"/>
              <a:t> etc</a:t>
            </a:r>
            <a:r>
              <a:rPr lang="en-US" sz="3000" dirty="0"/>
              <a:t>. – </a:t>
            </a:r>
            <a:br>
              <a:rPr lang="en-US" sz="3000" dirty="0"/>
            </a:br>
            <a:r>
              <a:rPr lang="en-US" sz="3000" dirty="0"/>
              <a:t>specify the request</a:t>
            </a:r>
            <a:br>
              <a:rPr lang="en-US" sz="3000" dirty="0"/>
            </a:br>
            <a:r>
              <a:rPr lang="en-US" sz="3000" dirty="0"/>
              <a:t>method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 Routing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27612" y="1820882"/>
            <a:ext cx="676294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[RoutePrefix("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api/posts</a:t>
            </a:r>
            <a:r>
              <a:rPr lang="en-US" sz="20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")]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PostsController : ApiController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[Route("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{id}</a:t>
            </a:r>
            <a:r>
              <a:rPr lang="en-US" sz="20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")]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public Post Get(int id)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{ ...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[HttpGet]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[Route("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{id}/likes</a:t>
            </a:r>
            <a:r>
              <a:rPr lang="en-US" sz="20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")]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public IEnumerable&lt;Like&gt; GetPostLikes(int id)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{ ... }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9370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Routes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050" name="Picture 2" descr="http://www.belkinrouter.supportphonenumber.com/images/sample/slider/im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569" y="1948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379412" y="2672427"/>
            <a:ext cx="3429000" cy="10618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GET /api/posts HTTP/1.1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Host: localhost:1337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Cache-Control: no-cache</a:t>
            </a:r>
          </a:p>
        </p:txBody>
      </p:sp>
      <p:sp>
        <p:nvSpPr>
          <p:cNvPr id="3" name="Down Arrow 2"/>
          <p:cNvSpPr/>
          <p:nvPr/>
        </p:nvSpPr>
        <p:spPr>
          <a:xfrm rot="14321708">
            <a:off x="7528168" y="1536136"/>
            <a:ext cx="303530" cy="1639960"/>
          </a:xfrm>
          <a:prstGeom prst="downArrow">
            <a:avLst/>
          </a:prstGeom>
          <a:solidFill>
            <a:schemeClr val="lt1">
              <a:alpha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15380" y="1653198"/>
            <a:ext cx="2532032" cy="6328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PostsController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515380" y="2895600"/>
            <a:ext cx="2688636" cy="6328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UsersController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19338" y="4048952"/>
            <a:ext cx="3480720" cy="6328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CommentsController</a:t>
            </a:r>
          </a:p>
        </p:txBody>
      </p:sp>
      <p:sp>
        <p:nvSpPr>
          <p:cNvPr id="15" name="Down Arrow 14"/>
          <p:cNvSpPr/>
          <p:nvPr/>
        </p:nvSpPr>
        <p:spPr>
          <a:xfrm rot="16200000">
            <a:off x="4106559" y="2945415"/>
            <a:ext cx="303530" cy="480907"/>
          </a:xfrm>
          <a:prstGeom prst="downArrow">
            <a:avLst/>
          </a:prstGeom>
          <a:solidFill>
            <a:schemeClr val="lt1">
              <a:alpha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6868" y="3890211"/>
            <a:ext cx="2971801" cy="90683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12013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ASP.NET Web API?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/>
              <a:t>Web API Features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Web API Controllers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/>
              <a:t>Actions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/>
              <a:t>Routes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/>
              <a:t>Return Types and Status Codes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/>
              <a:t>Binding Models and View Models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/>
              <a:t>ASP.NET Identity / JWT Authentication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1447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r>
              <a:rPr lang="en-US" dirty="0"/>
              <a:t>Return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365365"/>
          </a:xfrm>
        </p:spPr>
        <p:txBody>
          <a:bodyPr/>
          <a:lstStyle/>
          <a:p>
            <a:r>
              <a:rPr lang="en-US" noProof="1"/>
              <a:t>T, IEnumerable&lt;T&gt;, IQuearyable&lt;T&gt;</a:t>
            </a:r>
            <a:br>
              <a:rPr lang="en-US" noProof="1"/>
            </a:br>
            <a:r>
              <a:rPr lang="en-US" noProof="1"/>
              <a:t>IHttpActionResult</a:t>
            </a:r>
          </a:p>
        </p:txBody>
      </p:sp>
      <p:sp>
        <p:nvSpPr>
          <p:cNvPr id="4" name="Rectangle 3"/>
          <p:cNvSpPr/>
          <p:nvPr/>
        </p:nvSpPr>
        <p:spPr>
          <a:xfrm rot="21116936">
            <a:off x="3197657" y="1617292"/>
            <a:ext cx="3677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noProof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IQueryable&lt;T</a:t>
            </a:r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&gt;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6" name="Picture 2" descr="http://images.clipartpanda.com/return-clipart-as59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295400"/>
            <a:ext cx="23812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382181">
            <a:off x="2634435" y="3176304"/>
            <a:ext cx="39766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noProof="1">
                <a:ln/>
                <a:solidFill>
                  <a:schemeClr val="accent4"/>
                </a:solidFill>
              </a:rPr>
              <a:t>IHttpActionResult</a:t>
            </a:r>
          </a:p>
        </p:txBody>
      </p:sp>
    </p:spTree>
    <p:extLst>
      <p:ext uri="{BB962C8B-B14F-4D97-AF65-F5344CB8AC3E}">
        <p14:creationId xmlns:p14="http://schemas.microsoft.com/office/powerpoint/2010/main" val="2287559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Actions can return </a:t>
            </a:r>
            <a:r>
              <a:rPr lang="en-US" dirty="0">
                <a:hlinkClick r:id="rId2"/>
              </a:rPr>
              <a:t>several types</a:t>
            </a:r>
            <a:endParaRPr lang="en-US" dirty="0"/>
          </a:p>
          <a:p>
            <a:r>
              <a:rPr lang="en-US" dirty="0"/>
              <a:t>Returned data automatically serialized to JSON or XML</a:t>
            </a:r>
          </a:p>
          <a:p>
            <a:pPr lvl="1">
              <a:spcAft>
                <a:spcPts val="450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noProof="1"/>
              <a:t> – generic type (can be anything)</a:t>
            </a:r>
          </a:p>
          <a:p>
            <a:pPr lvl="1">
              <a:spcAft>
                <a:spcPts val="500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 / IEnumerable&lt;T&gt;</a:t>
            </a:r>
            <a:r>
              <a:rPr lang="en-US" noProof="1"/>
              <a:t>- </a:t>
            </a:r>
            <a:r>
              <a:rPr lang="en-US" sz="2400" noProof="1"/>
              <a:t>foreach-able collection of generic type T</a:t>
            </a:r>
            <a:endParaRPr lang="en-US" noProof="1"/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IQueryable&lt;T&gt;</a:t>
            </a:r>
            <a:r>
              <a:rPr lang="en-US" noProof="1"/>
              <a:t> - collection of generic type T (supports filtering,</a:t>
            </a:r>
            <a:br>
              <a:rPr lang="en-US" noProof="1"/>
            </a:br>
            <a:r>
              <a:rPr lang="en-US" noProof="1"/>
              <a:t>sorting, paging, etc.)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Types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3184050"/>
            <a:ext cx="102870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Comment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GetCommentById(int id) { ... 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812" y="4343400"/>
            <a:ext cx="102870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IEnumerable&lt;Comment&gt;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GetPostComments(int id) { ... 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2" y="6105385"/>
            <a:ext cx="102870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IQueryable&lt;Comment&gt;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GetPostComments(int id) { ... 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74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0341" indent="-457200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3000" dirty="0"/>
              <a:t> </a:t>
            </a:r>
            <a:r>
              <a:rPr lang="en-US" sz="3200" dirty="0"/>
              <a:t>– returns empty HTTP response 204 (No Content)</a:t>
            </a:r>
          </a:p>
          <a:p>
            <a:pPr marL="530341" indent="-45720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IHttpActionResult</a:t>
            </a:r>
            <a:r>
              <a:rPr lang="en-US" sz="3200" dirty="0"/>
              <a:t> – returns an abstract HTTP response with status code +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Types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49324" y="3048000"/>
            <a:ext cx="10287000" cy="32916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IHttpActionResult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GetPostComments(int id)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var context = new ForumContext();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var post = context.Posts.FirstOrDefault(p =&gt; p.Id == id);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(post == null)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BadRequest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("Invalid post id");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Ok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(post);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551612" y="5484679"/>
            <a:ext cx="3848357" cy="586523"/>
          </a:xfrm>
          <a:prstGeom prst="wedgeRoundRectCallout">
            <a:avLst>
              <a:gd name="adj1" fmla="val -91613"/>
              <a:gd name="adj2" fmla="val -1432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r>
              <a:rPr lang="en-US" dirty="0"/>
              <a:t> + serialized data</a:t>
            </a:r>
          </a:p>
        </p:txBody>
      </p:sp>
    </p:spTree>
    <p:extLst>
      <p:ext uri="{BB962C8B-B14F-4D97-AF65-F5344CB8AC3E}">
        <p14:creationId xmlns:p14="http://schemas.microsoft.com/office/powerpoint/2010/main" val="384000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15" y="1981200"/>
            <a:ext cx="9378055" cy="2450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5758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a good practice always to return a status code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Return data with concrete status code method (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Ok()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BadRequest()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NotFound()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Unauthorized()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etc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.)</a:t>
            </a:r>
          </a:p>
          <a:p>
            <a:pPr lvl="1"/>
            <a:endParaRPr lang="en-US" dirty="0">
              <a:latin typeface="+mj-lt"/>
              <a:cs typeface="Consolas" panose="020B0609020204030204" pitchFamily="49" charset="0"/>
            </a:endParaRPr>
          </a:p>
          <a:p>
            <a:pPr lvl="1"/>
            <a:endParaRPr lang="en-US" dirty="0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2000" dirty="0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Return only status code</a:t>
            </a:r>
          </a:p>
          <a:p>
            <a:pPr lvl="1"/>
            <a:endParaRPr lang="en-US" dirty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3048000"/>
            <a:ext cx="10210800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top10Users = context.Users.All()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.Take(10)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.Select(u =&gt; u.Username);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return this.Ok(top10Users);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2" y="5529641"/>
            <a:ext cx="10210800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return this.StatusCode(HttpStatusCode.Forbidden);</a:t>
            </a:r>
          </a:p>
        </p:txBody>
      </p:sp>
    </p:spTree>
    <p:extLst>
      <p:ext uri="{BB962C8B-B14F-4D97-AF65-F5344CB8AC3E}">
        <p14:creationId xmlns:p14="http://schemas.microsoft.com/office/powerpoint/2010/main" val="10600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r>
              <a:rPr lang="en-US" dirty="0"/>
              <a:t>Returning Status Codes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450168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74" y="2072704"/>
            <a:ext cx="7553748" cy="2270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865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/>
              <a:t>By default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 API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will bind incoming data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POCO (CLR)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/>
              <a:t>Will look in body, header and query string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noProof="1"/>
              <a:t>Request data will be transferred to a C# object</a:t>
            </a:r>
          </a:p>
          <a:p>
            <a:pPr lvl="2">
              <a:spcBef>
                <a:spcPts val="300"/>
              </a:spcBef>
              <a:spcAft>
                <a:spcPts val="0"/>
              </a:spcAft>
            </a:pPr>
            <a:r>
              <a:rPr lang="en-US" noProof="1"/>
              <a:t>E.g. the query string will be parsed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RegisterBindingModel</a:t>
            </a:r>
            <a:endParaRPr lang="en-US" dirty="0"/>
          </a:p>
          <a:p>
            <a:pPr lvl="2">
              <a:spcBef>
                <a:spcPts val="300"/>
              </a:spcBef>
              <a:spcAft>
                <a:spcPts val="0"/>
              </a:spcAft>
            </a:pPr>
            <a:endParaRPr lang="en-US" dirty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endParaRPr lang="en-US" dirty="0"/>
          </a:p>
          <a:p>
            <a:pPr lvl="2">
              <a:spcBef>
                <a:spcPts val="30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293812" y="3531053"/>
            <a:ext cx="93726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.../api/users/register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?username=donjuan&amp;password=12345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293812" y="4267200"/>
            <a:ext cx="5486400" cy="2225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IHttpActionResult Register(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RegisterBindingModel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user)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string name = user.Username;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...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2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647254"/>
              </p:ext>
            </p:extLst>
          </p:nvPr>
        </p:nvGraphicFramePr>
        <p:xfrm>
          <a:off x="7466012" y="4465412"/>
          <a:ext cx="2971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276">
                <a:tc>
                  <a:txBody>
                    <a:bodyPr/>
                    <a:lstStyle/>
                    <a:p>
                      <a:r>
                        <a:rPr lang="en-US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tx2"/>
                          </a:solidFill>
                        </a:rPr>
                        <a:t>donjuan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276"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tx2"/>
                          </a:solidFill>
                        </a:rPr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 flipV="1">
            <a:off x="6094412" y="4506844"/>
            <a:ext cx="1371600" cy="2175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92824" y="4921827"/>
            <a:ext cx="1373188" cy="4575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78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Models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57388" y="4614702"/>
            <a:ext cx="10972800" cy="1869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[HttpPost]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IHttpActionResult CreatePost(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AddPostBindingModel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postModel)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if (!postModel.Category.HasValue) ...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57388" y="1433495"/>
            <a:ext cx="4343400" cy="11103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Request Method:POST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FormData </a:t>
            </a:r>
            <a:r>
              <a:rPr lang="en-US" sz="21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content=Hello+Guys&amp;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author=Gosho&amp;categoryId=5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38988" y="1447800"/>
            <a:ext cx="5791200" cy="2128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AddPostBindingModel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public string Content { get; set;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public int AuthorId { get; set;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public int? Category { get; set;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1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Down Arrow 7"/>
          <p:cNvSpPr/>
          <p:nvPr/>
        </p:nvSpPr>
        <p:spPr>
          <a:xfrm rot="16200000">
            <a:off x="5190780" y="1761736"/>
            <a:ext cx="303530" cy="480907"/>
          </a:xfrm>
          <a:prstGeom prst="downArrow">
            <a:avLst/>
          </a:prstGeom>
          <a:solidFill>
            <a:schemeClr val="accent6">
              <a:alpha val="84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8331058" y="3862493"/>
            <a:ext cx="303530" cy="480907"/>
          </a:xfrm>
          <a:prstGeom prst="downArrow">
            <a:avLst/>
          </a:prstGeom>
          <a:solidFill>
            <a:schemeClr val="accent6">
              <a:alpha val="84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1484054" y="3041574"/>
            <a:ext cx="3848357" cy="1012172"/>
          </a:xfrm>
          <a:prstGeom prst="wedgeRoundRectCallout">
            <a:avLst>
              <a:gd name="adj1" fmla="val 65801"/>
              <a:gd name="adj2" fmla="val -841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Validation attributes can be set in the binding model</a:t>
            </a:r>
          </a:p>
        </p:txBody>
      </p:sp>
    </p:spTree>
    <p:extLst>
      <p:ext uri="{BB962C8B-B14F-4D97-AF65-F5344CB8AC3E}">
        <p14:creationId xmlns:p14="http://schemas.microsoft.com/office/powerpoint/2010/main" val="213374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ModelState</a:t>
            </a:r>
            <a:r>
              <a:rPr lang="en-US" dirty="0"/>
              <a:t> holds information about the binding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Model Validation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2667000"/>
            <a:ext cx="10964012" cy="2709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UsersController : ApiController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public IHttpActionResult Register(RegisterBindingModel user)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if (!this.</a:t>
            </a:r>
            <a:r>
              <a:rPr lang="en-US" sz="1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ModelState.IsValid</a:t>
            </a: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return this.BadRequest(this.ModelState);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6627812" y="4487607"/>
            <a:ext cx="4859482" cy="2135633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RegisterBindingModel</a:t>
            </a: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[Required]</a:t>
            </a: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Username { get; set; }</a:t>
            </a: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[MinLength(6)]</a:t>
            </a: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Password { get; set; }</a:t>
            </a: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Age { get; set; }</a:t>
            </a: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1219200"/>
            <a:ext cx="10964012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Request Method:POST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FormData </a:t>
            </a:r>
            <a:r>
              <a:rPr lang="en-US" sz="1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username=Motikarq&amp;password=#otpo6ti4kata</a:t>
            </a:r>
          </a:p>
        </p:txBody>
      </p:sp>
    </p:spTree>
    <p:extLst>
      <p:ext uri="{BB962C8B-B14F-4D97-AF65-F5344CB8AC3E}">
        <p14:creationId xmlns:p14="http://schemas.microsoft.com/office/powerpoint/2010/main" val="1887232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Binding Models –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642" y="1066800"/>
            <a:ext cx="1062857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IHttpActionResult AddPost(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AddPostBindingModel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postModel)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(!this.ModelState.IsValid)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this.BadRequest(this.ModelState);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var context = new ForumContext();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var author = context.Users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.FirstOrDefault(u =&gt; u.Username == postModel.Author);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(author == null)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this.BadRequest("Author does not exist");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context.Posts.Add(new Post() { Content = postModel.PostContent, </a:t>
            </a:r>
            <a:b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Author = author, CategoryId = postModel.CategoryId });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context.SaveChanges();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return this.Ok(newPost);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77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What is ASP.NET Web API?</a:t>
            </a:r>
          </a:p>
        </p:txBody>
      </p:sp>
      <p:pic>
        <p:nvPicPr>
          <p:cNvPr id="2052" name="Picture 4" descr="http://wp.learnnowonline.com/wp-content/uploads/2013/08/aspnet-tutoria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295400"/>
            <a:ext cx="2638425" cy="131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53388" y="2915718"/>
            <a:ext cx="4595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19050">
                  <a:solidFill>
                    <a:schemeClr val="bg1">
                      <a:lumMod val="75000"/>
                      <a:lumOff val="25000"/>
                    </a:schemeClr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Web API</a:t>
            </a:r>
          </a:p>
        </p:txBody>
      </p:sp>
      <p:pic>
        <p:nvPicPr>
          <p:cNvPr id="2050" name="Picture 2" descr="http://www.nopcommerce.com/images/thumbs/00032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600200"/>
            <a:ext cx="33528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220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API can specify request data source</a:t>
            </a:r>
          </a:p>
          <a:p>
            <a:pPr lvl="1">
              <a:spcAft>
                <a:spcPts val="1350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[FromUri]</a:t>
            </a:r>
            <a:r>
              <a:rPr lang="en-US" dirty="0"/>
              <a:t> – binds data from query string to action parameters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[FromBody]</a:t>
            </a:r>
            <a:r>
              <a:rPr lang="en-US" dirty="0"/>
              <a:t> – binds data from request body to binding model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Attributes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37842" y="2590800"/>
            <a:ext cx="10185770" cy="431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http://localhost:1337/api/posts/comments?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page=5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37842" y="3289101"/>
            <a:ext cx="1018577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IHttpActionResult GetComments(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[FromUri]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 page)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{...}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009" y="4876800"/>
            <a:ext cx="10185770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IHttpActionResult Register(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[FromBody]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RegisterBindingModel user)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 ... }</a:t>
            </a:r>
          </a:p>
        </p:txBody>
      </p:sp>
    </p:spTree>
    <p:extLst>
      <p:ext uri="{BB962C8B-B14F-4D97-AF65-F5344CB8AC3E}">
        <p14:creationId xmlns:p14="http://schemas.microsoft.com/office/powerpoint/2010/main" val="3862020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51" y="1676400"/>
            <a:ext cx="7391400" cy="2002962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3427412" y="3490187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2000" b="1" noProof="1">
                <a:latin typeface="Consolas" panose="020B0609020204030204" pitchFamily="49" charset="0"/>
                <a:cs typeface="Consolas" panose="020B0609020204030204" pitchFamily="49" charset="0"/>
              </a:rPr>
              <a:t>username=DonJuan&amp;password=12345...</a:t>
            </a:r>
          </a:p>
        </p:txBody>
      </p:sp>
    </p:spTree>
    <p:extLst>
      <p:ext uri="{BB962C8B-B14F-4D97-AF65-F5344CB8AC3E}">
        <p14:creationId xmlns:p14="http://schemas.microsoft.com/office/powerpoint/2010/main" val="1113170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MediaTypeFormatters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are used to bind both input and output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noProof="1"/>
              <a:t>Mapped to content types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/>
              <a:t>In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WebApiConfig.cs</a:t>
            </a:r>
            <a:r>
              <a:rPr lang="en-US" dirty="0"/>
              <a:t> we can configure the response to return JSON by default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0"/>
              </a:spcAft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/>
              <a:t>And JSON to follow camel case conventions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Type Formatters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5257800"/>
            <a:ext cx="10972800" cy="786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config.Formatters.JsonFormatter.SerializerSettings.ContractResolver =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new CamelCasePropertyNamesContractResolver();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2" y="3465276"/>
            <a:ext cx="1097280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config.Formatters.JsonFormatter.SupportedMediaTypes.Add(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new MediaTypeHeaderValue("text/html"));</a:t>
            </a:r>
          </a:p>
        </p:txBody>
      </p:sp>
      <p:pic>
        <p:nvPicPr>
          <p:cNvPr id="1026" name="Picture 2" descr="http://www.widgetpress.com/img/formentry/features_j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2801355"/>
            <a:ext cx="2187576" cy="2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67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 models</a:t>
            </a:r>
            <a:r>
              <a:rPr lang="en-US" dirty="0"/>
              <a:t> are classes which represent data to be displayed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Used to project only needed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Models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2465183"/>
            <a:ext cx="10515600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[HttpGet]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IHttpActionResult GetAllComments(int postId)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var post = this.context.Posts.FirstOrdDefault(p =&gt; p.id == postId);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(post == null)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this.BadRequest("Invalid post id");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var comments = post.Comments.Select(c =&gt; new CommentViewModel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   Id = c.id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   Content = c.Content,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});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return this.Ok(comments);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5741511" y="5078038"/>
            <a:ext cx="5305901" cy="1545202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CommentViewModel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Id { get; set; }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Content { get; set; }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426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Models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http://wallpaperbackgrounds.com/Content/wallpapers/women/adult/stoya-558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600200"/>
            <a:ext cx="4155384" cy="31190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raphicsfuel.com/wp-content/uploads/2011/12/search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7248570" y="3027418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75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ASP.NET Web API </a:t>
            </a:r>
            <a:r>
              <a:rPr lang="en-US" dirty="0"/>
              <a:t>includes automatic support for this syntax</a:t>
            </a:r>
          </a:p>
          <a:p>
            <a:pPr lvl="1"/>
            <a:r>
              <a:rPr lang="en-US" dirty="0"/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IQueryable&lt;T&gt;</a:t>
            </a:r>
            <a:r>
              <a:rPr lang="en-US" dirty="0"/>
              <a:t> instead of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>
                <a:latin typeface="+mj-lt"/>
              </a:rPr>
              <a:t>, e.g.:</a:t>
            </a: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2" y="2697515"/>
            <a:ext cx="102870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IQueryable&lt;Comment&gt;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GetPostComments(int id) { ... }</a:t>
            </a:r>
          </a:p>
        </p:txBody>
      </p:sp>
    </p:spTree>
    <p:extLst>
      <p:ext uri="{BB962C8B-B14F-4D97-AF65-F5344CB8AC3E}">
        <p14:creationId xmlns:p14="http://schemas.microsoft.com/office/powerpoint/2010/main" val="3657287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ross-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rigin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haring allows cross domain requests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www.softuni.bg</a:t>
            </a:r>
            <a:r>
              <a:rPr lang="en-US" dirty="0"/>
              <a:t> makes AJAX request to </a:t>
            </a:r>
            <a:r>
              <a:rPr lang="en-US" dirty="0">
                <a:hlinkClick r:id="rId3"/>
              </a:rPr>
              <a:t>www.nakov.com/api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Disabled by default for security reasons, can be enabled</a:t>
            </a:r>
            <a:br>
              <a:rPr lang="en-US" dirty="0"/>
            </a:br>
            <a:r>
              <a:rPr lang="en-US" dirty="0"/>
              <a:t>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Startup.Auth.cs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Requires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Microsoft.Owin.Cors</a:t>
            </a:r>
            <a:r>
              <a:rPr lang="en-US" dirty="0"/>
              <a:t> middleware package installed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3" y="3733800"/>
            <a:ext cx="103632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app.UseCors(Microsoft.Owin.Cors.CorsOptions.AllowAll);</a:t>
            </a:r>
          </a:p>
        </p:txBody>
      </p:sp>
    </p:spTree>
    <p:extLst>
      <p:ext uri="{BB962C8B-B14F-4D97-AF65-F5344CB8AC3E}">
        <p14:creationId xmlns:p14="http://schemas.microsoft.com/office/powerpoint/2010/main" val="2705285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898408"/>
            <a:ext cx="8938472" cy="820600"/>
          </a:xfrm>
        </p:spPr>
        <p:txBody>
          <a:bodyPr/>
          <a:lstStyle/>
          <a:p>
            <a:r>
              <a:rPr lang="en-US" dirty="0"/>
              <a:t>ASP.NET Identity API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Setup, Registration, Login, Logout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84" y="1133436"/>
            <a:ext cx="3710728" cy="3438564"/>
          </a:xfrm>
          <a:prstGeom prst="roundRect">
            <a:avLst>
              <a:gd name="adj" fmla="val 2851"/>
            </a:avLst>
          </a:prstGeom>
        </p:spPr>
      </p:pic>
      <p:pic>
        <p:nvPicPr>
          <p:cNvPr id="2050" name="Picture 2" descr="http://www.bls.gov/bls/api_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84" y="1562099"/>
            <a:ext cx="2857500" cy="20955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nariya.ir/wp-content/uploads/2012/03/setup01_nariy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20" y="1194433"/>
            <a:ext cx="2657436" cy="26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83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Identity </a:t>
            </a:r>
            <a:r>
              <a:rPr lang="en-US" dirty="0"/>
              <a:t>system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Authentication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authorization </a:t>
            </a:r>
            <a:r>
              <a:rPr lang="en-US" dirty="0"/>
              <a:t>system for ASP.NET Web apps</a:t>
            </a:r>
          </a:p>
          <a:p>
            <a:pPr lvl="2"/>
            <a:r>
              <a:rPr lang="en-US" dirty="0"/>
              <a:t>Supports ASP.NET MVC, Web API, Web Forms, </a:t>
            </a:r>
            <a:r>
              <a:rPr lang="en-US" noProof="1"/>
              <a:t>SignalR</a:t>
            </a:r>
            <a:r>
              <a:rPr lang="en-US" dirty="0"/>
              <a:t>, Web Pages</a:t>
            </a:r>
          </a:p>
          <a:p>
            <a:pPr lvl="1"/>
            <a:r>
              <a:rPr lang="en-US" dirty="0"/>
              <a:t>Handles users, user profiles, login / logout, roles, etc.</a:t>
            </a:r>
          </a:p>
          <a:p>
            <a:pPr lvl="1"/>
            <a:r>
              <a:rPr lang="en-US" dirty="0"/>
              <a:t>Based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OWIN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middleware (can run outside of IIS)</a:t>
            </a:r>
          </a:p>
          <a:p>
            <a:pPr lvl="1"/>
            <a:r>
              <a:rPr lang="en-US" dirty="0"/>
              <a:t>Automatically integrated when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Individual User Accounts </a:t>
            </a:r>
            <a:r>
              <a:rPr lang="en-US" dirty="0"/>
              <a:t>option is selected on Web API project creation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Identity</a:t>
            </a:r>
          </a:p>
        </p:txBody>
      </p:sp>
    </p:spTree>
    <p:extLst>
      <p:ext uri="{BB962C8B-B14F-4D97-AF65-F5344CB8AC3E}">
        <p14:creationId xmlns:p14="http://schemas.microsoft.com/office/powerpoint/2010/main" val="3433404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963795"/>
              </p:ext>
            </p:extLst>
          </p:nvPr>
        </p:nvGraphicFramePr>
        <p:xfrm>
          <a:off x="2990497" y="1164328"/>
          <a:ext cx="3922712" cy="1668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 localhost:55602/Token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motikarq@gmail.com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1234567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/>
                        <a:t>grant_type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Authentication (Login)</a:t>
            </a:r>
          </a:p>
        </p:txBody>
      </p:sp>
      <p:pic>
        <p:nvPicPr>
          <p:cNvPr id="1026" name="Picture 2" descr="http://png-5.findicons.com/files/icons/1070/software/128/mozilla_firef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73" y="2624967"/>
            <a:ext cx="12954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 rot="16200000">
            <a:off x="4757793" y="1046936"/>
            <a:ext cx="336662" cy="4114800"/>
          </a:xfrm>
          <a:prstGeom prst="downArrow">
            <a:avLst/>
          </a:prstGeom>
          <a:solidFill>
            <a:schemeClr val="accent6">
              <a:alpha val="84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8" name="Picture 4" descr="http://www.rw-designer.com/icon-image/7523-256x256x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666" y="202160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13812" y="2835219"/>
            <a:ext cx="2546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localhost:55602</a:t>
            </a:r>
            <a:endParaRPr lang="en-US" sz="2200" dirty="0"/>
          </a:p>
        </p:txBody>
      </p:sp>
      <p:sp>
        <p:nvSpPr>
          <p:cNvPr id="11" name="Down Arrow 10"/>
          <p:cNvSpPr/>
          <p:nvPr/>
        </p:nvSpPr>
        <p:spPr>
          <a:xfrm rot="5400000">
            <a:off x="4721281" y="1503427"/>
            <a:ext cx="336662" cy="4114800"/>
          </a:xfrm>
          <a:prstGeom prst="downArrow">
            <a:avLst/>
          </a:prstGeom>
          <a:solidFill>
            <a:schemeClr val="accent6">
              <a:alpha val="84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132137"/>
              </p:ext>
            </p:extLst>
          </p:nvPr>
        </p:nvGraphicFramePr>
        <p:xfrm>
          <a:off x="2360612" y="3995180"/>
          <a:ext cx="5350850" cy="2481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1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noProof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 OK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>
                          <a:solidFill>
                            <a:schemeClr val="tx1"/>
                          </a:solidFill>
                        </a:rPr>
                        <a:t>access_token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22k_HP6fSFwsQ88L3_JQh9nnx3</a:t>
                      </a:r>
                      <a:r>
                        <a:rPr lang="en-US" sz="2000" noProof="1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/>
                        <a:t>token_type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bearer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/>
                        <a:t>expires_in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1209599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jamal@hussein.com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111">
                <a:tc>
                  <a:txBody>
                    <a:bodyPr/>
                    <a:lstStyle/>
                    <a:p>
                      <a:r>
                        <a:rPr lang="en-US" sz="2000" noProof="1"/>
                        <a:t>.expires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noProof="1"/>
                        <a:t>Thu, 27 Aug 2015 12:42:38 GMT</a:t>
                      </a:r>
                      <a:endParaRPr lang="en-US" sz="2000" noProof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212884" y="5061980"/>
            <a:ext cx="3672727" cy="995643"/>
          </a:xfrm>
          <a:prstGeom prst="wedgeRoundRectCallout">
            <a:avLst>
              <a:gd name="adj1" fmla="val -68395"/>
              <a:gd name="adj2" fmla="val -873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Sent in future requests' headers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24428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Web API </a:t>
            </a:r>
            <a:r>
              <a:rPr lang="en-US" dirty="0"/>
              <a:t>== platform for building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RESTful </a:t>
            </a:r>
            <a:r>
              <a:rPr lang="en-US" dirty="0"/>
              <a:t>Web services</a:t>
            </a:r>
          </a:p>
          <a:p>
            <a:pPr lvl="1"/>
            <a:r>
              <a:rPr lang="en-US" dirty="0"/>
              <a:t>Running over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.NET </a:t>
            </a:r>
            <a:r>
              <a:rPr lang="en-US" dirty="0"/>
              <a:t>Framework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/>
              <a:t> development stack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35" y="3300308"/>
            <a:ext cx="6683844" cy="2948092"/>
          </a:xfrm>
          <a:prstGeom prst="roundRect">
            <a:avLst>
              <a:gd name="adj" fmla="val 42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www.sadafnoor.com/blog/wp-content/uploads/2015/02/15/restful-api-design-best-practices/135888513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301" y="3048000"/>
            <a:ext cx="3008385" cy="300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416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token should be put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Authentication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2057400"/>
            <a:ext cx="9344741" cy="4161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530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[Authorize]</a:t>
            </a:r>
            <a:r>
              <a:rPr lang="en-US" sz="3200" dirty="0"/>
              <a:t> 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[AllowAnonymous]</a:t>
            </a:r>
            <a:r>
              <a:rPr lang="en-US" sz="3200" dirty="0"/>
              <a:t> attributes to configure authorized / anonymous access for controller / action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Authorization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836612" y="2508171"/>
            <a:ext cx="105156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[Authorize]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public class AccountController : ApiController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{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  // GET: /account/login (annonymous)</a:t>
            </a:r>
          </a:p>
          <a:p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  [AllowAnonymous]</a:t>
            </a:r>
          </a:p>
          <a:p>
            <a:r>
              <a:rPr lang="en-US" sz="2200" noProof="1"/>
              <a:t>  </a:t>
            </a:r>
            <a:r>
              <a:rPr lang="en-US" sz="2200" noProof="1">
                <a:solidFill>
                  <a:schemeClr val="tx2"/>
                </a:solidFill>
              </a:rPr>
              <a:t>public IHttpActionResult Login(LoginBindingModel model) { … }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  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  // POST: /account/logout (for logged-in users only)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  [HttpPost]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  public IHttpActionResult Logout() { … }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5307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Currently Logged-In User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912812" y="1407616"/>
            <a:ext cx="103632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>
                <a:solidFill>
                  <a:schemeClr val="tx2"/>
                </a:solidFill>
              </a:rPr>
              <a:t>// GET: /users/gosho (for logged-in users only)</a:t>
            </a:r>
          </a:p>
          <a:p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[Authorize]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public IHttpActionResult GetUserInfo()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{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  string currentUserId = this.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User.Identity.GetUserId()</a:t>
            </a:r>
            <a:r>
              <a:rPr lang="en-US" sz="2400" noProof="1">
                <a:solidFill>
                  <a:schemeClr val="tx2"/>
                </a:solidFill>
              </a:rPr>
              <a:t>;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  if (currentUserId == null)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  {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      return this.Unauthorized("Access denied");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  }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  ...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7211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Identity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050" name="Picture 2" descr="http://metsystem.in/images/AA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411680"/>
            <a:ext cx="3085243" cy="313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cons.iconarchive.com/icons/visualpharm/office-space/256/us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79612" y="2322520"/>
            <a:ext cx="2035311" cy="1804987"/>
          </a:xfrm>
          <a:prstGeom prst="roundRect">
            <a:avLst>
              <a:gd name="adj" fmla="val 10510"/>
            </a:avLst>
          </a:prstGeom>
          <a:noFill/>
          <a:effectLst>
            <a:glow rad="635000">
              <a:schemeClr val="tx1">
                <a:lumMod val="65000"/>
                <a:alpha val="5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iconshock.com/img_jpg/PLASTICXP/networking/jpg/256/role_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322520"/>
            <a:ext cx="1804987" cy="1804987"/>
          </a:xfrm>
          <a:prstGeom prst="roundRect">
            <a:avLst>
              <a:gd name="adj" fmla="val 10510"/>
            </a:avLst>
          </a:prstGeom>
          <a:noFill/>
          <a:effectLst>
            <a:glow rad="635000">
              <a:schemeClr val="tx1">
                <a:lumMod val="65000"/>
                <a:alpha val="5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90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https://softuni.bg/courses/web-services-and-cloud/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4" y="117000"/>
            <a:ext cx="11163397" cy="1008000"/>
          </a:xfrm>
        </p:spPr>
        <p:txBody>
          <a:bodyPr>
            <a:normAutofit/>
          </a:bodyPr>
          <a:lstStyle/>
          <a:p>
            <a:r>
              <a:rPr lang="en-US" dirty="0"/>
              <a:t>ASP.NET </a:t>
            </a:r>
            <a:r>
              <a:rPr lang="en-US"/>
              <a:t>Web API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429243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Web Services and Cloud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API</a:t>
            </a:r>
          </a:p>
        </p:txBody>
      </p:sp>
      <p:sp>
        <p:nvSpPr>
          <p:cNvPr id="5" name="Flowchart: Magnetic Disk 4"/>
          <p:cNvSpPr/>
          <p:nvPr/>
        </p:nvSpPr>
        <p:spPr>
          <a:xfrm>
            <a:off x="1446212" y="1859280"/>
            <a:ext cx="1295400" cy="1447800"/>
          </a:xfrm>
          <a:prstGeom prst="flowChartMagneticDisk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8012" y="3307080"/>
            <a:ext cx="2971800" cy="8382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Layer </a:t>
            </a:r>
            <a:br>
              <a:rPr lang="en-US" dirty="0"/>
            </a:br>
            <a:r>
              <a:rPr lang="en-US" dirty="0"/>
              <a:t>(Entity Framework)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16958" y="3173116"/>
            <a:ext cx="1805940" cy="110299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Web API</a:t>
            </a:r>
          </a:p>
        </p:txBody>
      </p:sp>
      <p:sp>
        <p:nvSpPr>
          <p:cNvPr id="12" name="Cloud 11"/>
          <p:cNvSpPr/>
          <p:nvPr/>
        </p:nvSpPr>
        <p:spPr>
          <a:xfrm>
            <a:off x="7166449" y="4299585"/>
            <a:ext cx="2636520" cy="17125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PUT, POST, DELETE</a:t>
            </a:r>
          </a:p>
        </p:txBody>
      </p:sp>
      <p:sp>
        <p:nvSpPr>
          <p:cNvPr id="9" name="Left Arrow 8"/>
          <p:cNvSpPr/>
          <p:nvPr/>
        </p:nvSpPr>
        <p:spPr>
          <a:xfrm>
            <a:off x="7479346" y="3846194"/>
            <a:ext cx="1188720" cy="64960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4" name="Cloud 13"/>
          <p:cNvSpPr/>
          <p:nvPr/>
        </p:nvSpPr>
        <p:spPr>
          <a:xfrm>
            <a:off x="7486966" y="2005016"/>
            <a:ext cx="1740218" cy="128587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GET</a:t>
            </a:r>
          </a:p>
        </p:txBody>
      </p:sp>
      <p:pic>
        <p:nvPicPr>
          <p:cNvPr id="1026" name="Picture 2" descr="http://www.techny.com/wp-content/uploads/2011/04/choosing-web-browser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847" y="2913697"/>
            <a:ext cx="1624965" cy="1624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7525066" y="2971800"/>
            <a:ext cx="1188720" cy="7277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3" name="Left-Right Arrow 12"/>
          <p:cNvSpPr/>
          <p:nvPr/>
        </p:nvSpPr>
        <p:spPr>
          <a:xfrm>
            <a:off x="3656012" y="3348987"/>
            <a:ext cx="1676400" cy="754382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pic>
        <p:nvPicPr>
          <p:cNvPr id="15" name="Picture 14" descr="http://3.bp.blogspot.com/-mwGxXRGOERs/TcPvmPptwuI/AAAAAAAAAZQ/PuTzBJF5TVc/s200/touch+mobile+phon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797" y="5259011"/>
            <a:ext cx="1624965" cy="1462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34" y="848645"/>
            <a:ext cx="2418398" cy="15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Up-Down Arrow 7"/>
          <p:cNvSpPr/>
          <p:nvPr/>
        </p:nvSpPr>
        <p:spPr>
          <a:xfrm>
            <a:off x="5865813" y="2065741"/>
            <a:ext cx="861060" cy="133967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sp>
        <p:nvSpPr>
          <p:cNvPr id="19" name="Up-Down Arrow 18"/>
          <p:cNvSpPr/>
          <p:nvPr/>
        </p:nvSpPr>
        <p:spPr>
          <a:xfrm>
            <a:off x="5895496" y="4100719"/>
            <a:ext cx="838200" cy="1712594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5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9" grpId="0" animBg="1"/>
      <p:bldP spid="14" grpId="0" animBg="1"/>
      <p:bldP spid="10" grpId="0" animBg="1"/>
      <p:bldP spid="13" grpId="0" animBg="1"/>
      <p:bldP spid="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use framework, very powerful</a:t>
            </a:r>
          </a:p>
          <a:p>
            <a:r>
              <a:rPr lang="en-US" dirty="0"/>
              <a:t>Modern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programming model</a:t>
            </a:r>
          </a:p>
          <a:p>
            <a:pPr lvl="1"/>
            <a:r>
              <a:rPr lang="en-US" dirty="0"/>
              <a:t>Access to strongly typed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object model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HttpClient API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same programming model</a:t>
            </a:r>
          </a:p>
          <a:p>
            <a:r>
              <a:rPr lang="en-US" dirty="0"/>
              <a:t>Content negotiation</a:t>
            </a:r>
          </a:p>
          <a:p>
            <a:pPr lvl="1"/>
            <a:r>
              <a:rPr lang="en-US" dirty="0"/>
              <a:t>Client and server negotiate about the right data format</a:t>
            </a:r>
          </a:p>
          <a:p>
            <a:pPr lvl="1"/>
            <a:r>
              <a:rPr lang="en-US" dirty="0"/>
              <a:t>Default support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Form URL-encoded formats</a:t>
            </a:r>
          </a:p>
          <a:p>
            <a:pPr lvl="1"/>
            <a:r>
              <a:rPr lang="en-US" dirty="0"/>
              <a:t>We can add own formats and change content negotiation strategy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Features</a:t>
            </a:r>
          </a:p>
        </p:txBody>
      </p:sp>
    </p:spTree>
    <p:extLst>
      <p:ext uri="{BB962C8B-B14F-4D97-AF65-F5344CB8AC3E}">
        <p14:creationId xmlns:p14="http://schemas.microsoft.com/office/powerpoint/2010/main" val="157558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Query composition</a:t>
            </a:r>
          </a:p>
          <a:p>
            <a:pPr lvl="1"/>
            <a:r>
              <a:rPr lang="en-US" dirty="0"/>
              <a:t>Support automatic paging and sorting</a:t>
            </a:r>
          </a:p>
          <a:p>
            <a:pPr lvl="1"/>
            <a:r>
              <a:rPr lang="en-US" dirty="0"/>
              <a:t>Support querying via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OData URL </a:t>
            </a:r>
            <a:r>
              <a:rPr lang="en-US" dirty="0"/>
              <a:t>conventions when we return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IQueryable&lt;T&gt; </a:t>
            </a:r>
          </a:p>
          <a:p>
            <a:r>
              <a:rPr lang="en-US" dirty="0"/>
              <a:t>Model binding and validation</a:t>
            </a:r>
          </a:p>
          <a:p>
            <a:pPr lvl="1"/>
            <a:r>
              <a:rPr lang="en-US" dirty="0"/>
              <a:t>Combine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data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POCO </a:t>
            </a:r>
            <a:r>
              <a:rPr lang="en-US" dirty="0"/>
              <a:t>models</a:t>
            </a:r>
          </a:p>
          <a:p>
            <a:pPr lvl="1"/>
            <a:r>
              <a:rPr lang="en-US" dirty="0"/>
              <a:t>Data validation via attributes</a:t>
            </a:r>
          </a:p>
          <a:p>
            <a:pPr lvl="1"/>
            <a:r>
              <a:rPr lang="en-US" dirty="0"/>
              <a:t>Supports the same model binding and validation infrastructure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ASP.NET MVC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Features (2)</a:t>
            </a:r>
          </a:p>
        </p:txBody>
      </p:sp>
    </p:spTree>
    <p:extLst>
      <p:ext uri="{BB962C8B-B14F-4D97-AF65-F5344CB8AC3E}">
        <p14:creationId xmlns:p14="http://schemas.microsoft.com/office/powerpoint/2010/main" val="262936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(mapping between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code)</a:t>
            </a:r>
          </a:p>
          <a:p>
            <a:pPr lvl="1"/>
            <a:r>
              <a:rPr lang="en-US" dirty="0"/>
              <a:t>Full set of routing capabilities supported within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ASP.NET (MVC)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Filters</a:t>
            </a:r>
          </a:p>
          <a:p>
            <a:pPr lvl="1"/>
            <a:r>
              <a:rPr lang="en-US" dirty="0"/>
              <a:t>Easily decorates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 API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with additional validation</a:t>
            </a:r>
          </a:p>
          <a:p>
            <a:pPr lvl="2"/>
            <a:r>
              <a:rPr lang="en-US" dirty="0"/>
              <a:t>Authorization, CORS, etc.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Testability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IoC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dependency injection support</a:t>
            </a:r>
          </a:p>
          <a:p>
            <a:r>
              <a:rPr lang="en-US" dirty="0"/>
              <a:t>Flexible hosting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IIS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Azure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self-hosting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Features (3)</a:t>
            </a:r>
          </a:p>
        </p:txBody>
      </p:sp>
    </p:spTree>
    <p:extLst>
      <p:ext uri="{BB962C8B-B14F-4D97-AF65-F5344CB8AC3E}">
        <p14:creationId xmlns:p14="http://schemas.microsoft.com/office/powerpoint/2010/main" val="29288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Attribute routing</a:t>
            </a:r>
          </a:p>
          <a:p>
            <a:r>
              <a:rPr lang="en-US" dirty="0"/>
              <a:t>Portable ASP.NET Web API Client</a:t>
            </a:r>
          </a:p>
          <a:p>
            <a:r>
              <a:rPr lang="en-US" dirty="0"/>
              <a:t>Improved testability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(Cross-origin resource sharing)</a:t>
            </a:r>
          </a:p>
          <a:p>
            <a:r>
              <a:rPr lang="en-US" dirty="0"/>
              <a:t>Authentication filters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OWIN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support and integration (</a:t>
            </a:r>
            <a:r>
              <a:rPr lang="en-US" dirty="0">
                <a:hlinkClick r:id="rId2"/>
              </a:rPr>
              <a:t>owin.org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API 2</a:t>
            </a:r>
          </a:p>
        </p:txBody>
      </p:sp>
    </p:spTree>
    <p:extLst>
      <p:ext uri="{BB962C8B-B14F-4D97-AF65-F5344CB8AC3E}">
        <p14:creationId xmlns:p14="http://schemas.microsoft.com/office/powerpoint/2010/main" val="192708190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2440</Words>
  <Application>Microsoft Office PowerPoint</Application>
  <PresentationFormat>Custom</PresentationFormat>
  <Paragraphs>486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ASP.NET Web API</vt:lpstr>
      <vt:lpstr>Table of Contents</vt:lpstr>
      <vt:lpstr>What is ASP.NET Web API?</vt:lpstr>
      <vt:lpstr>ASP.NET Web API</vt:lpstr>
      <vt:lpstr>ASP.NET Web API</vt:lpstr>
      <vt:lpstr>Web API Features</vt:lpstr>
      <vt:lpstr>Web API Features (2)</vt:lpstr>
      <vt:lpstr>Web API Features (3)</vt:lpstr>
      <vt:lpstr>ASP.NET Web API 2</vt:lpstr>
      <vt:lpstr>Creating ASP.NET Web API Project</vt:lpstr>
      <vt:lpstr>Web API Controllers</vt:lpstr>
      <vt:lpstr>Web API Controllers</vt:lpstr>
      <vt:lpstr>Actions</vt:lpstr>
      <vt:lpstr>Web API Request Processing</vt:lpstr>
      <vt:lpstr>Creating API Controller</vt:lpstr>
      <vt:lpstr>Routing</vt:lpstr>
      <vt:lpstr>Default Route</vt:lpstr>
      <vt:lpstr>Attribute Routing</vt:lpstr>
      <vt:lpstr>Configuring Routes</vt:lpstr>
      <vt:lpstr>Return Types</vt:lpstr>
      <vt:lpstr>Return Types</vt:lpstr>
      <vt:lpstr>Return Types (2)</vt:lpstr>
      <vt:lpstr>Return Types</vt:lpstr>
      <vt:lpstr>HTTP Status Codes</vt:lpstr>
      <vt:lpstr>Returning Status Codes</vt:lpstr>
      <vt:lpstr>Model Binding</vt:lpstr>
      <vt:lpstr>Binding Models</vt:lpstr>
      <vt:lpstr>Binding Model Validation</vt:lpstr>
      <vt:lpstr>Using Binding Models – Example</vt:lpstr>
      <vt:lpstr>Data Source Attributes</vt:lpstr>
      <vt:lpstr>Model Binding</vt:lpstr>
      <vt:lpstr>Media Type Formatters</vt:lpstr>
      <vt:lpstr>View Models</vt:lpstr>
      <vt:lpstr>View Models</vt:lpstr>
      <vt:lpstr>OData</vt:lpstr>
      <vt:lpstr>CORS</vt:lpstr>
      <vt:lpstr>ASP.NET Identity API</vt:lpstr>
      <vt:lpstr>ASP.NET Identity</vt:lpstr>
      <vt:lpstr>Identity Authentication (Login)</vt:lpstr>
      <vt:lpstr>Request Authentication</vt:lpstr>
      <vt:lpstr>ASP.NET Authorization</vt:lpstr>
      <vt:lpstr>Check the Currently Logged-In User</vt:lpstr>
      <vt:lpstr>ASP.NET Identity</vt:lpstr>
      <vt:lpstr>ASP.NET Web API</vt:lpstr>
      <vt:lpstr>License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Web API</dc:title>
  <dc:subject>Software Development Course</dc:subject>
  <dc:creator/>
  <cp:keywords>Cloud, Services, REST, ASP.NET, WebAPI,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2019-07-31T03:20:46Z</dcterms:modified>
  <cp:category>Cloud, Services, REST, ASP.NET, WebAPI,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